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0" r:id="rId5"/>
    <p:sldId id="259" r:id="rId6"/>
    <p:sldId id="261" r:id="rId7"/>
    <p:sldId id="262" r:id="rId8"/>
    <p:sldId id="263" r:id="rId9"/>
    <p:sldId id="264" r:id="rId10"/>
    <p:sldId id="273" r:id="rId11"/>
    <p:sldId id="274" r:id="rId12"/>
    <p:sldId id="275" r:id="rId13"/>
    <p:sldId id="276" r:id="rId14"/>
    <p:sldId id="272" r:id="rId15"/>
    <p:sldId id="291" r:id="rId16"/>
    <p:sldId id="265" r:id="rId17"/>
    <p:sldId id="277" r:id="rId18"/>
    <p:sldId id="278" r:id="rId19"/>
    <p:sldId id="279" r:id="rId20"/>
    <p:sldId id="280" r:id="rId21"/>
    <p:sldId id="281" r:id="rId22"/>
    <p:sldId id="282" r:id="rId23"/>
    <p:sldId id="290" r:id="rId24"/>
    <p:sldId id="283" r:id="rId25"/>
    <p:sldId id="284" r:id="rId26"/>
    <p:sldId id="288" r:id="rId27"/>
    <p:sldId id="285" r:id="rId28"/>
    <p:sldId id="289" r:id="rId29"/>
    <p:sldId id="286" r:id="rId30"/>
    <p:sldId id="292"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4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D50DF-D52B-4C5C-A6E1-44A456646013}" type="datetimeFigureOut">
              <a:rPr lang="en-US" smtClean="0"/>
              <a:t>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93835-BC01-40D5-A814-3FCAC700375B}" type="slidenum">
              <a:rPr lang="en-US" smtClean="0"/>
              <a:t>‹#›</a:t>
            </a:fld>
            <a:endParaRPr lang="en-US"/>
          </a:p>
        </p:txBody>
      </p:sp>
    </p:spTree>
    <p:extLst>
      <p:ext uri="{BB962C8B-B14F-4D97-AF65-F5344CB8AC3E}">
        <p14:creationId xmlns:p14="http://schemas.microsoft.com/office/powerpoint/2010/main" val="95912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93835-BC01-40D5-A814-3FCAC700375B}" type="slidenum">
              <a:rPr lang="en-US" smtClean="0"/>
              <a:t>8</a:t>
            </a:fld>
            <a:endParaRPr lang="en-US"/>
          </a:p>
        </p:txBody>
      </p:sp>
    </p:spTree>
    <p:extLst>
      <p:ext uri="{BB962C8B-B14F-4D97-AF65-F5344CB8AC3E}">
        <p14:creationId xmlns:p14="http://schemas.microsoft.com/office/powerpoint/2010/main" val="2796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684D2-7CBD-467A-A4C9-808E77304441}"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167099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684D2-7CBD-467A-A4C9-808E77304441}"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420968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684D2-7CBD-467A-A4C9-808E77304441}"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15813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684D2-7CBD-467A-A4C9-808E77304441}"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189816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684D2-7CBD-467A-A4C9-808E77304441}"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266454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684D2-7CBD-467A-A4C9-808E77304441}"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88161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684D2-7CBD-467A-A4C9-808E77304441}"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423460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684D2-7CBD-467A-A4C9-808E77304441}"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51746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684D2-7CBD-467A-A4C9-808E77304441}" type="datetimeFigureOut">
              <a:rPr lang="en-US" smtClean="0"/>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254929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684D2-7CBD-467A-A4C9-808E77304441}"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108133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684D2-7CBD-467A-A4C9-808E77304441}"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3F391-65A1-4E21-B293-65F1C6F9DB2E}" type="slidenum">
              <a:rPr lang="en-US" smtClean="0"/>
              <a:t>‹#›</a:t>
            </a:fld>
            <a:endParaRPr lang="en-US"/>
          </a:p>
        </p:txBody>
      </p:sp>
    </p:spTree>
    <p:extLst>
      <p:ext uri="{BB962C8B-B14F-4D97-AF65-F5344CB8AC3E}">
        <p14:creationId xmlns:p14="http://schemas.microsoft.com/office/powerpoint/2010/main" val="371945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684D2-7CBD-467A-A4C9-808E77304441}" type="datetimeFigureOut">
              <a:rPr lang="en-US" smtClean="0"/>
              <a:t>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3F391-65A1-4E21-B293-65F1C6F9DB2E}" type="slidenum">
              <a:rPr lang="en-US" smtClean="0"/>
              <a:t>‹#›</a:t>
            </a:fld>
            <a:endParaRPr lang="en-US"/>
          </a:p>
        </p:txBody>
      </p:sp>
    </p:spTree>
    <p:extLst>
      <p:ext uri="{BB962C8B-B14F-4D97-AF65-F5344CB8AC3E}">
        <p14:creationId xmlns:p14="http://schemas.microsoft.com/office/powerpoint/2010/main" val="1425293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ANTIMICROBIAL DRUGS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503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Modes of Action</a:t>
            </a:r>
            <a:endParaRPr lang="en-US" dirty="0"/>
          </a:p>
        </p:txBody>
      </p:sp>
      <p:sp>
        <p:nvSpPr>
          <p:cNvPr id="3" name="Content Placeholder 2"/>
          <p:cNvSpPr>
            <a:spLocks noGrp="1"/>
          </p:cNvSpPr>
          <p:nvPr>
            <p:ph idx="1"/>
          </p:nvPr>
        </p:nvSpPr>
        <p:spPr/>
        <p:txBody>
          <a:bodyPr/>
          <a:lstStyle/>
          <a:p>
            <a:pPr marL="514350" indent="-514350">
              <a:buAutoNum type="arabicPeriod"/>
            </a:pPr>
            <a:r>
              <a:rPr lang="en-US" sz="2800" dirty="0" smtClean="0"/>
              <a:t>Inhibition of cell wall synthesis= Penicillin and </a:t>
            </a:r>
            <a:r>
              <a:rPr lang="en-US" sz="2800" dirty="0" err="1" smtClean="0"/>
              <a:t>cephalosporine</a:t>
            </a:r>
            <a:endParaRPr lang="en-US" sz="2800" dirty="0" smtClean="0"/>
          </a:p>
          <a:p>
            <a:pPr marL="0" indent="0">
              <a:buNone/>
            </a:pPr>
            <a:r>
              <a:rPr lang="en-US" sz="2800" dirty="0" smtClean="0"/>
              <a:t>Figure 20.3</a:t>
            </a:r>
          </a:p>
          <a:p>
            <a:pPr marL="0" indent="0">
              <a:buNone/>
            </a:pPr>
            <a:endParaRPr lang="en-US" sz="1100" dirty="0" smtClean="0"/>
          </a:p>
          <a:p>
            <a:pPr marL="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2896"/>
            <a:ext cx="885698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60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1196" y="1628800"/>
            <a:ext cx="8229600" cy="4525963"/>
          </a:xfrm>
        </p:spPr>
        <p:txBody>
          <a:bodyPr>
            <a:normAutofit/>
          </a:bodyPr>
          <a:lstStyle/>
          <a:p>
            <a:pPr marL="0" indent="0">
              <a:buNone/>
            </a:pPr>
            <a:r>
              <a:rPr lang="en-US" sz="2400" dirty="0" smtClean="0"/>
              <a:t>2. Inhibition of protein synthesis= chloramphenicol, erythromycin, streptomycin, and </a:t>
            </a:r>
            <a:r>
              <a:rPr lang="en-US" sz="2400" dirty="0" err="1" smtClean="0"/>
              <a:t>tetracyclines</a:t>
            </a:r>
            <a:r>
              <a:rPr lang="en-US" sz="2400" dirty="0" smtClean="0"/>
              <a:t>. </a:t>
            </a:r>
            <a:endParaRPr lang="en-US" sz="1100" dirty="0" smtClean="0"/>
          </a:p>
          <a:p>
            <a:pPr marL="0" indent="0">
              <a:buNone/>
            </a:pPr>
            <a:endParaRPr lang="en-US" sz="1100" dirty="0" smtClean="0"/>
          </a:p>
          <a:p>
            <a:pPr marL="0" indent="0">
              <a:buNone/>
            </a:pPr>
            <a:endParaRPr lang="en-US" sz="11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01887"/>
            <a:ext cx="8856984"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190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smtClean="0"/>
              <a:t>3. Injury to plasma membrane= </a:t>
            </a:r>
            <a:r>
              <a:rPr lang="en-US" sz="2400" dirty="0" err="1" smtClean="0"/>
              <a:t>polymyxin</a:t>
            </a:r>
            <a:r>
              <a:rPr lang="en-US" sz="2400" dirty="0" smtClean="0"/>
              <a:t>, </a:t>
            </a:r>
            <a:r>
              <a:rPr lang="en-US" sz="2400" dirty="0" err="1" smtClean="0"/>
              <a:t>nystatin</a:t>
            </a:r>
            <a:r>
              <a:rPr lang="en-US" sz="2400" dirty="0" smtClean="0"/>
              <a:t>, amphotericin B, and ketoconazole.</a:t>
            </a:r>
          </a:p>
          <a:p>
            <a:pPr marL="0" indent="0">
              <a:buNone/>
            </a:pPr>
            <a:r>
              <a:rPr lang="en-US" sz="2400" dirty="0" smtClean="0"/>
              <a:t>Figure 20.5</a:t>
            </a:r>
          </a:p>
          <a:p>
            <a:pPr marL="0" indent="0">
              <a:buNone/>
            </a:pPr>
            <a:endParaRPr lang="en-US" sz="11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352928" cy="423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78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buNone/>
            </a:pPr>
            <a:r>
              <a:rPr lang="en-US" dirty="0" smtClean="0"/>
              <a:t>6. </a:t>
            </a:r>
            <a:r>
              <a:rPr lang="en-US" dirty="0" smtClean="0"/>
              <a:t>Inhibition of nucleic acid =  </a:t>
            </a:r>
            <a:r>
              <a:rPr lang="en-US" dirty="0" err="1" smtClean="0"/>
              <a:t>rifamycin</a:t>
            </a:r>
            <a:r>
              <a:rPr lang="en-US" dirty="0" smtClean="0"/>
              <a:t>, </a:t>
            </a:r>
            <a:r>
              <a:rPr lang="en-US" dirty="0" err="1" smtClean="0"/>
              <a:t>nalidixic</a:t>
            </a:r>
            <a:r>
              <a:rPr lang="en-US" dirty="0" smtClean="0"/>
              <a:t> acid, and trimethoprim.</a:t>
            </a:r>
          </a:p>
          <a:p>
            <a:pPr marL="0" indent="0">
              <a:buNone/>
            </a:pPr>
            <a:r>
              <a:rPr lang="en-US" smtClean="0"/>
              <a:t>7. </a:t>
            </a:r>
            <a:r>
              <a:rPr lang="en-US" dirty="0" smtClean="0"/>
              <a:t>Inhibition of enzymatic activity= sulfa drugs like </a:t>
            </a:r>
            <a:r>
              <a:rPr lang="en-US" dirty="0" err="1" smtClean="0"/>
              <a:t>sulfones</a:t>
            </a:r>
            <a:r>
              <a:rPr lang="en-US" dirty="0" smtClean="0"/>
              <a:t> and trimethoprim</a:t>
            </a:r>
          </a:p>
          <a:p>
            <a:pPr marL="0" indent="0">
              <a:buNone/>
            </a:pPr>
            <a:endParaRPr lang="en-US" dirty="0"/>
          </a:p>
        </p:txBody>
      </p:sp>
    </p:spTree>
    <p:extLst>
      <p:ext uri="{BB962C8B-B14F-4D97-AF65-F5344CB8AC3E}">
        <p14:creationId xmlns:p14="http://schemas.microsoft.com/office/powerpoint/2010/main" val="1057215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Inhibition of Enzymatic Activity</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r>
              <a:rPr lang="en-US" dirty="0" smtClean="0"/>
              <a:t>An example of competitive inhibition is the relationship between the antimetabolite sulfanilamide (a sulfa drug) and </a:t>
            </a:r>
            <a:r>
              <a:rPr lang="en-US" dirty="0" err="1" smtClean="0"/>
              <a:t>para-aminobenzoic</a:t>
            </a:r>
            <a:r>
              <a:rPr lang="en-US" dirty="0" smtClean="0"/>
              <a:t> acid (PABA). In many microorganisms, PABA is the substrate for an enzymatic reaction leading to the synthesis of folic acid, a vitamin that functions as a coenzyme for the synthesis of the purine and pyrimidine bases of nucleic acids. In the presence of sulfanilamide, the enzyme that normally converts PABA to folic acid combines with drug instead of with PABA.</a:t>
            </a:r>
            <a:endParaRPr lang="en-US" dirty="0"/>
          </a:p>
        </p:txBody>
      </p:sp>
    </p:spTree>
    <p:extLst>
      <p:ext uri="{BB962C8B-B14F-4D97-AF65-F5344CB8AC3E}">
        <p14:creationId xmlns:p14="http://schemas.microsoft.com/office/powerpoint/2010/main" val="275678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8496944" cy="586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371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Survey of Commonly Used Antimicrobial Drugs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514350" indent="-514350">
              <a:buAutoNum type="alphaUcPeriod"/>
            </a:pPr>
            <a:r>
              <a:rPr lang="en-US" b="1" dirty="0" smtClean="0">
                <a:solidFill>
                  <a:srgbClr val="002060"/>
                </a:solidFill>
              </a:rPr>
              <a:t>Antibacterial Synthetics</a:t>
            </a:r>
          </a:p>
          <a:p>
            <a:pPr marL="514350" indent="-514350" algn="just">
              <a:buAutoNum type="arabicPeriod"/>
            </a:pPr>
            <a:r>
              <a:rPr lang="en-US" b="1" dirty="0" smtClean="0"/>
              <a:t>Isoniazid (INH</a:t>
            </a:r>
            <a:r>
              <a:rPr lang="en-US" dirty="0" smtClean="0"/>
              <a:t>) inhibits </a:t>
            </a:r>
            <a:r>
              <a:rPr lang="en-US" dirty="0" err="1" smtClean="0"/>
              <a:t>mycolic</a:t>
            </a:r>
            <a:r>
              <a:rPr lang="en-US" dirty="0" smtClean="0"/>
              <a:t> acid synthesis in mycobacteria. INH is administered with rifampin or </a:t>
            </a:r>
            <a:r>
              <a:rPr lang="en-US" dirty="0" err="1" smtClean="0"/>
              <a:t>ethambutol</a:t>
            </a:r>
            <a:r>
              <a:rPr lang="en-US" dirty="0" smtClean="0"/>
              <a:t> to treat tuberculosis.</a:t>
            </a:r>
          </a:p>
          <a:p>
            <a:pPr marL="514350" indent="-514350" algn="just">
              <a:buAutoNum type="arabicPeriod"/>
            </a:pPr>
            <a:r>
              <a:rPr lang="en-US" dirty="0" smtClean="0"/>
              <a:t>The antimetabolite </a:t>
            </a:r>
            <a:r>
              <a:rPr lang="en-US" b="1" dirty="0" err="1" smtClean="0"/>
              <a:t>ethambutol</a:t>
            </a:r>
            <a:r>
              <a:rPr lang="en-US" dirty="0" smtClean="0"/>
              <a:t> is used with other drugs to treat tuberculosis.</a:t>
            </a:r>
          </a:p>
          <a:p>
            <a:pPr marL="514350" indent="-514350" algn="just">
              <a:buAutoNum type="arabicPeriod"/>
            </a:pPr>
            <a:r>
              <a:rPr lang="en-US" b="1" dirty="0" smtClean="0"/>
              <a:t>Sulfonamides</a:t>
            </a:r>
            <a:r>
              <a:rPr lang="en-US" dirty="0" smtClean="0"/>
              <a:t> competitively inhibit folic acid synthesis. Sulfonamides are bacteriostatic. They are used to treat urinary tract infections and can cause allergies and drug resistance.</a:t>
            </a:r>
          </a:p>
          <a:p>
            <a:pPr marL="514350" indent="-514350" algn="just">
              <a:buAutoNum type="arabicPeriod"/>
            </a:pPr>
            <a:r>
              <a:rPr lang="en-US" b="1" dirty="0" smtClean="0"/>
              <a:t>Trimethoprim and </a:t>
            </a:r>
            <a:r>
              <a:rPr lang="en-US" b="1" dirty="0" err="1" smtClean="0"/>
              <a:t>sulfamethoxazole</a:t>
            </a:r>
            <a:r>
              <a:rPr lang="en-US" b="1" dirty="0" smtClean="0"/>
              <a:t> </a:t>
            </a:r>
            <a:r>
              <a:rPr lang="en-US" dirty="0" smtClean="0"/>
              <a:t>competitively inhibit </a:t>
            </a:r>
            <a:r>
              <a:rPr lang="en-US" dirty="0" err="1" smtClean="0"/>
              <a:t>dihydrofolic</a:t>
            </a:r>
            <a:r>
              <a:rPr lang="en-US" dirty="0" smtClean="0"/>
              <a:t> acid synthesis for treatment of urinary tract and intestinal infections.</a:t>
            </a:r>
            <a:endParaRPr lang="en-US" dirty="0"/>
          </a:p>
        </p:txBody>
      </p:sp>
    </p:spTree>
    <p:extLst>
      <p:ext uri="{BB962C8B-B14F-4D97-AF65-F5344CB8AC3E}">
        <p14:creationId xmlns:p14="http://schemas.microsoft.com/office/powerpoint/2010/main" val="1890155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lgn="just">
              <a:buNone/>
            </a:pPr>
            <a:r>
              <a:rPr lang="en-US" dirty="0" smtClean="0"/>
              <a:t>5. </a:t>
            </a:r>
            <a:r>
              <a:rPr lang="en-US" b="1" dirty="0" err="1" smtClean="0"/>
              <a:t>Nitrofurans</a:t>
            </a:r>
            <a:r>
              <a:rPr lang="en-US" dirty="0" smtClean="0"/>
              <a:t> may break DNA molecules; they are used to treat urinary tract infections.</a:t>
            </a:r>
          </a:p>
          <a:p>
            <a:pPr marL="0" indent="0" algn="just">
              <a:buNone/>
            </a:pPr>
            <a:r>
              <a:rPr lang="en-US" dirty="0" smtClean="0"/>
              <a:t>6. </a:t>
            </a:r>
            <a:r>
              <a:rPr lang="en-US" b="1" dirty="0" err="1" smtClean="0"/>
              <a:t>Nalidixic</a:t>
            </a:r>
            <a:r>
              <a:rPr lang="en-US" b="1" dirty="0" smtClean="0"/>
              <a:t> acid and quinolones </a:t>
            </a:r>
            <a:r>
              <a:rPr lang="en-US" dirty="0" smtClean="0"/>
              <a:t>interfere with DNA synthesis; they are used to treat infections caused by gram-negative bacteria.</a:t>
            </a:r>
          </a:p>
          <a:p>
            <a:pPr marL="0" indent="0" algn="just">
              <a:buNone/>
            </a:pPr>
            <a:r>
              <a:rPr lang="en-US" dirty="0" smtClean="0"/>
              <a:t>7. </a:t>
            </a:r>
            <a:r>
              <a:rPr lang="en-US" b="1" dirty="0" smtClean="0"/>
              <a:t>Quinolones</a:t>
            </a:r>
            <a:r>
              <a:rPr lang="en-US" dirty="0" smtClean="0"/>
              <a:t> inhibit DNA </a:t>
            </a:r>
            <a:r>
              <a:rPr lang="en-US" dirty="0" err="1" smtClean="0"/>
              <a:t>gyrase</a:t>
            </a:r>
            <a:r>
              <a:rPr lang="en-US" dirty="0" smtClean="0"/>
              <a:t> for treatment of urinary tract infections.</a:t>
            </a:r>
          </a:p>
          <a:p>
            <a:pPr marL="0" indent="0" algn="just">
              <a:buNone/>
            </a:pPr>
            <a:r>
              <a:rPr lang="en-US" b="1" dirty="0" err="1" smtClean="0"/>
              <a:t>Gyrase</a:t>
            </a:r>
            <a:r>
              <a:rPr lang="en-US" dirty="0" smtClean="0"/>
              <a:t>=enzyme used by bacteria to coil DNA into the double helical form.</a:t>
            </a:r>
          </a:p>
          <a:p>
            <a:pPr marL="0" indent="0" algn="just">
              <a:buNone/>
            </a:pPr>
            <a:r>
              <a:rPr lang="en-US" dirty="0" smtClean="0"/>
              <a:t>8. The antifungal agent </a:t>
            </a:r>
            <a:r>
              <a:rPr lang="en-US" b="1" dirty="0" err="1" smtClean="0"/>
              <a:t>flucytosine</a:t>
            </a:r>
            <a:r>
              <a:rPr lang="en-US" dirty="0" smtClean="0"/>
              <a:t> is an antimetabolite of cytosine.</a:t>
            </a:r>
          </a:p>
          <a:p>
            <a:pPr marL="0" indent="0">
              <a:buNone/>
            </a:pPr>
            <a:endParaRPr lang="en-US" dirty="0"/>
          </a:p>
        </p:txBody>
      </p:sp>
    </p:spTree>
    <p:extLst>
      <p:ext uri="{BB962C8B-B14F-4D97-AF65-F5344CB8AC3E}">
        <p14:creationId xmlns:p14="http://schemas.microsoft.com/office/powerpoint/2010/main" val="135357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sz="4700" b="1" dirty="0" smtClean="0"/>
              <a:t>B. Antibiotics </a:t>
            </a:r>
          </a:p>
          <a:p>
            <a:pPr marL="514350" indent="-514350">
              <a:buAutoNum type="arabicPeriod"/>
            </a:pPr>
            <a:r>
              <a:rPr lang="en-US" b="1" dirty="0" err="1" smtClean="0"/>
              <a:t>Penicillins</a:t>
            </a:r>
            <a:r>
              <a:rPr lang="en-US" dirty="0" smtClean="0"/>
              <a:t> have low toxicity. They inhibit peptidoglycan synthesis; cell death is by osmotic </a:t>
            </a:r>
            <a:r>
              <a:rPr lang="en-US" dirty="0" err="1" smtClean="0"/>
              <a:t>lysis</a:t>
            </a:r>
            <a:r>
              <a:rPr lang="en-US" dirty="0" smtClean="0"/>
              <a:t>.</a:t>
            </a:r>
          </a:p>
          <a:p>
            <a:pPr marL="514350" indent="-514350">
              <a:buAutoNum type="arabicPeriod"/>
            </a:pPr>
            <a:r>
              <a:rPr lang="en-US" b="1" dirty="0" smtClean="0"/>
              <a:t>Penicillin G and V</a:t>
            </a:r>
            <a:r>
              <a:rPr lang="en-US" dirty="0" smtClean="0"/>
              <a:t> are natural </a:t>
            </a:r>
            <a:r>
              <a:rPr lang="en-US" dirty="0" err="1" smtClean="0"/>
              <a:t>penicillins</a:t>
            </a:r>
            <a:r>
              <a:rPr lang="en-US" dirty="0" smtClean="0"/>
              <a:t> and are effective against gram positive </a:t>
            </a:r>
            <a:r>
              <a:rPr lang="en-US" dirty="0" err="1" smtClean="0"/>
              <a:t>cocci</a:t>
            </a:r>
            <a:r>
              <a:rPr lang="en-US" dirty="0" smtClean="0"/>
              <a:t> and spirochetes.</a:t>
            </a:r>
          </a:p>
          <a:p>
            <a:pPr marL="514350" indent="-514350">
              <a:buAutoNum type="arabicPeriod"/>
            </a:pPr>
            <a:r>
              <a:rPr lang="en-US" dirty="0" smtClean="0"/>
              <a:t>Several semisynthetic </a:t>
            </a:r>
            <a:r>
              <a:rPr lang="en-US" dirty="0" err="1" smtClean="0"/>
              <a:t>penicillins</a:t>
            </a:r>
            <a:r>
              <a:rPr lang="en-US" dirty="0" smtClean="0"/>
              <a:t> such as </a:t>
            </a:r>
            <a:r>
              <a:rPr lang="en-US" b="1" dirty="0" smtClean="0"/>
              <a:t>ampicillin</a:t>
            </a:r>
            <a:r>
              <a:rPr lang="en-US" dirty="0" smtClean="0"/>
              <a:t> are resistant to </a:t>
            </a:r>
            <a:r>
              <a:rPr lang="en-US" b="1" dirty="0" smtClean="0"/>
              <a:t>stomach acid and </a:t>
            </a:r>
            <a:r>
              <a:rPr lang="en-US" b="1" dirty="0" err="1" smtClean="0"/>
              <a:t>penicillinases</a:t>
            </a:r>
            <a:r>
              <a:rPr lang="en-US" b="1" dirty="0" smtClean="0"/>
              <a:t> </a:t>
            </a:r>
            <a:r>
              <a:rPr lang="en-US" dirty="0" smtClean="0"/>
              <a:t>and are broad spectrum.</a:t>
            </a:r>
          </a:p>
          <a:p>
            <a:pPr marL="514350" indent="-514350">
              <a:buAutoNum type="arabicPeriod"/>
            </a:pPr>
            <a:r>
              <a:rPr lang="en-US" b="1" dirty="0" err="1" smtClean="0"/>
              <a:t>Ureidopenicillins</a:t>
            </a:r>
            <a:r>
              <a:rPr lang="en-US" dirty="0" smtClean="0"/>
              <a:t> such as </a:t>
            </a:r>
            <a:r>
              <a:rPr lang="en-US" b="1" dirty="0" err="1" smtClean="0"/>
              <a:t>mezocillin</a:t>
            </a:r>
            <a:r>
              <a:rPr lang="en-US" dirty="0" smtClean="0"/>
              <a:t> are effective against </a:t>
            </a:r>
            <a:r>
              <a:rPr lang="en-US" b="1" i="1" dirty="0" smtClean="0"/>
              <a:t>Pseudomonas</a:t>
            </a:r>
            <a:r>
              <a:rPr lang="en-US" dirty="0" smtClean="0"/>
              <a:t> spp.</a:t>
            </a:r>
          </a:p>
          <a:p>
            <a:pPr marL="514350" indent="-514350">
              <a:buAutoNum type="arabicPeriod"/>
            </a:pPr>
            <a:r>
              <a:rPr lang="en-US" b="1" dirty="0" err="1" smtClean="0"/>
              <a:t>Cephalosporins</a:t>
            </a:r>
            <a:r>
              <a:rPr lang="en-US" dirty="0" smtClean="0"/>
              <a:t> inhibit cell wall synthesis and are used against penicillin-resistant strains.</a:t>
            </a:r>
            <a:endParaRPr lang="en-US" dirty="0"/>
          </a:p>
        </p:txBody>
      </p:sp>
    </p:spTree>
    <p:extLst>
      <p:ext uri="{BB962C8B-B14F-4D97-AF65-F5344CB8AC3E}">
        <p14:creationId xmlns:p14="http://schemas.microsoft.com/office/powerpoint/2010/main" val="1008973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dirty="0" smtClean="0"/>
              <a:t>6. </a:t>
            </a:r>
            <a:r>
              <a:rPr lang="en-US" b="1" dirty="0" err="1" smtClean="0"/>
              <a:t>Carbapenems</a:t>
            </a:r>
            <a:r>
              <a:rPr lang="en-US" dirty="0" smtClean="0"/>
              <a:t> are broad spectrum antibiotics that inhibit cell wall synthesis.</a:t>
            </a:r>
          </a:p>
          <a:p>
            <a:pPr marL="0" indent="0">
              <a:buNone/>
            </a:pPr>
            <a:r>
              <a:rPr lang="en-US" dirty="0" smtClean="0"/>
              <a:t>7. </a:t>
            </a:r>
            <a:r>
              <a:rPr lang="en-US" b="1" dirty="0" smtClean="0"/>
              <a:t>Aminoglycosides</a:t>
            </a:r>
            <a:r>
              <a:rPr lang="en-US" dirty="0" smtClean="0"/>
              <a:t> include </a:t>
            </a:r>
            <a:r>
              <a:rPr lang="en-US" b="1" dirty="0" smtClean="0"/>
              <a:t>streptomycin, neomycin, </a:t>
            </a:r>
            <a:r>
              <a:rPr lang="en-US" b="1" dirty="0" err="1" smtClean="0"/>
              <a:t>spectinomycin</a:t>
            </a:r>
            <a:r>
              <a:rPr lang="en-US" b="1" dirty="0" smtClean="0"/>
              <a:t>, and gentamycin;</a:t>
            </a:r>
            <a:r>
              <a:rPr lang="en-US" dirty="0" smtClean="0"/>
              <a:t> all inhibit protein synthesis and </a:t>
            </a:r>
            <a:r>
              <a:rPr lang="en-US" b="1" dirty="0" smtClean="0"/>
              <a:t>are bactericidal</a:t>
            </a:r>
            <a:r>
              <a:rPr lang="en-US" dirty="0" smtClean="0"/>
              <a:t>.</a:t>
            </a:r>
          </a:p>
          <a:p>
            <a:pPr marL="0" indent="0">
              <a:buNone/>
            </a:pPr>
            <a:r>
              <a:rPr lang="en-US" dirty="0" smtClean="0"/>
              <a:t>8. </a:t>
            </a:r>
            <a:r>
              <a:rPr lang="en-US" b="1" dirty="0" err="1" smtClean="0"/>
              <a:t>Tetracyclines</a:t>
            </a:r>
            <a:r>
              <a:rPr lang="en-US" dirty="0" smtClean="0"/>
              <a:t> inhibit protein synthesis and are bacteriostatic toward many bacteria, including </a:t>
            </a:r>
            <a:r>
              <a:rPr lang="en-US" dirty="0" err="1" smtClean="0"/>
              <a:t>rickettsias</a:t>
            </a:r>
            <a:r>
              <a:rPr lang="en-US" dirty="0" smtClean="0"/>
              <a:t> and </a:t>
            </a:r>
            <a:r>
              <a:rPr lang="en-US" dirty="0" err="1" smtClean="0"/>
              <a:t>chlamydias</a:t>
            </a:r>
            <a:r>
              <a:rPr lang="en-US" dirty="0" smtClean="0"/>
              <a:t>.</a:t>
            </a:r>
          </a:p>
          <a:p>
            <a:pPr marL="0" indent="0">
              <a:buNone/>
            </a:pPr>
            <a:r>
              <a:rPr lang="en-US" dirty="0" smtClean="0"/>
              <a:t>9. </a:t>
            </a:r>
            <a:r>
              <a:rPr lang="en-US" b="1" dirty="0" smtClean="0"/>
              <a:t>Chloramphenicol i</a:t>
            </a:r>
            <a:r>
              <a:rPr lang="en-US" dirty="0" smtClean="0"/>
              <a:t>nhibits protein synthesis and bacteriostatic; a side-effect of prolonged use is aplastic anemia.</a:t>
            </a:r>
          </a:p>
          <a:p>
            <a:pPr marL="0" indent="0">
              <a:buNone/>
            </a:pPr>
            <a:r>
              <a:rPr lang="en-US" dirty="0" smtClean="0"/>
              <a:t>10. </a:t>
            </a:r>
            <a:r>
              <a:rPr lang="en-US" b="1" dirty="0" smtClean="0"/>
              <a:t>Macrolides, such as erythromycin</a:t>
            </a:r>
            <a:r>
              <a:rPr lang="en-US" dirty="0" smtClean="0"/>
              <a:t>, inhibit protein synthesis and are bacteriostatic; erythromycin is used to treat </a:t>
            </a:r>
            <a:r>
              <a:rPr lang="en-US" dirty="0" err="1" smtClean="0"/>
              <a:t>legionellosis</a:t>
            </a:r>
            <a:r>
              <a:rPr lang="en-US" dirty="0" smtClean="0"/>
              <a:t> and </a:t>
            </a:r>
            <a:r>
              <a:rPr lang="en-US" i="1" dirty="0" smtClean="0"/>
              <a:t>Neisseria</a:t>
            </a:r>
            <a:r>
              <a:rPr lang="en-US" dirty="0" smtClean="0"/>
              <a:t> infections.</a:t>
            </a:r>
            <a:endParaRPr lang="en-US" dirty="0"/>
          </a:p>
        </p:txBody>
      </p:sp>
    </p:spTree>
    <p:extLst>
      <p:ext uri="{BB962C8B-B14F-4D97-AF65-F5344CB8AC3E}">
        <p14:creationId xmlns:p14="http://schemas.microsoft.com/office/powerpoint/2010/main" val="80259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Introduction</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514350" indent="-514350">
              <a:buAutoNum type="arabicPeriod"/>
            </a:pPr>
            <a:r>
              <a:rPr lang="en-US" dirty="0" smtClean="0"/>
              <a:t>A chemotherapeutic agent is a chemical that combats disease in the body.</a:t>
            </a:r>
          </a:p>
          <a:p>
            <a:pPr marL="514350" indent="-514350">
              <a:buAutoNum type="arabicPeriod"/>
            </a:pPr>
            <a:r>
              <a:rPr lang="en-US" dirty="0" smtClean="0"/>
              <a:t>An antimicrobial drug is a chemical substance that destroys disease-causing microorganisms with minimal damage to host tissues.</a:t>
            </a:r>
          </a:p>
          <a:p>
            <a:pPr marL="514350" indent="-514350">
              <a:buAutoNum type="arabicPeriod"/>
            </a:pPr>
            <a:r>
              <a:rPr lang="en-US" dirty="0" smtClean="0"/>
              <a:t>Antimicrobial drugs may be synthetic drugs (prepared in the laboratory) or antibiotics (produces by bacteria or fungi).</a:t>
            </a:r>
            <a:endParaRPr lang="en-US" dirty="0"/>
          </a:p>
        </p:txBody>
      </p:sp>
    </p:spTree>
    <p:extLst>
      <p:ext uri="{BB962C8B-B14F-4D97-AF65-F5344CB8AC3E}">
        <p14:creationId xmlns:p14="http://schemas.microsoft.com/office/powerpoint/2010/main" val="670730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0" indent="0" algn="just">
              <a:buNone/>
            </a:pPr>
            <a:r>
              <a:rPr lang="en-US" dirty="0" smtClean="0"/>
              <a:t>11. </a:t>
            </a:r>
            <a:r>
              <a:rPr lang="en-US" b="1" dirty="0" smtClean="0"/>
              <a:t>Polypeptides include bacitracin and </a:t>
            </a:r>
            <a:r>
              <a:rPr lang="en-US" b="1" dirty="0" err="1" smtClean="0"/>
              <a:t>polymyxin</a:t>
            </a:r>
            <a:r>
              <a:rPr lang="en-US" b="1" dirty="0" smtClean="0"/>
              <a:t> B</a:t>
            </a:r>
            <a:r>
              <a:rPr lang="en-US" dirty="0" smtClean="0"/>
              <a:t>. They are applied topically to treat superficial infections.</a:t>
            </a:r>
          </a:p>
          <a:p>
            <a:pPr marL="0" indent="0" algn="just">
              <a:buNone/>
            </a:pPr>
            <a:r>
              <a:rPr lang="en-US" dirty="0" smtClean="0"/>
              <a:t>12. </a:t>
            </a:r>
            <a:r>
              <a:rPr lang="en-US" b="1" dirty="0" smtClean="0"/>
              <a:t>Bacitracin</a:t>
            </a:r>
            <a:r>
              <a:rPr lang="en-US" dirty="0" smtClean="0"/>
              <a:t> inhibits cell wall synthesis </a:t>
            </a:r>
            <a:r>
              <a:rPr lang="en-US" dirty="0" err="1" smtClean="0"/>
              <a:t>primerly</a:t>
            </a:r>
            <a:r>
              <a:rPr lang="en-US" dirty="0" smtClean="0"/>
              <a:t> in gram-positive bacteria.</a:t>
            </a:r>
          </a:p>
          <a:p>
            <a:pPr marL="0" indent="0" algn="just">
              <a:buNone/>
            </a:pPr>
            <a:r>
              <a:rPr lang="en-US" dirty="0" smtClean="0"/>
              <a:t>13. </a:t>
            </a:r>
            <a:r>
              <a:rPr lang="en-US" b="1" dirty="0" err="1" smtClean="0"/>
              <a:t>Polymyxin</a:t>
            </a:r>
            <a:r>
              <a:rPr lang="en-US" b="1" dirty="0" smtClean="0"/>
              <a:t> B</a:t>
            </a:r>
            <a:r>
              <a:rPr lang="en-US" dirty="0" smtClean="0"/>
              <a:t> damages plasma membranes and is effective against gram-negative bacteria.</a:t>
            </a:r>
          </a:p>
          <a:p>
            <a:pPr marL="0" indent="0" algn="just">
              <a:buNone/>
            </a:pPr>
            <a:r>
              <a:rPr lang="en-US" dirty="0" smtClean="0"/>
              <a:t>14. </a:t>
            </a:r>
            <a:r>
              <a:rPr lang="en-US" b="1" dirty="0" err="1" smtClean="0"/>
              <a:t>Vancomycin</a:t>
            </a:r>
            <a:r>
              <a:rPr lang="en-US" dirty="0" smtClean="0"/>
              <a:t> inhibits cell wall synthesis and may be used to kill </a:t>
            </a:r>
            <a:r>
              <a:rPr lang="en-US" dirty="0" err="1" smtClean="0"/>
              <a:t>penicillinase</a:t>
            </a:r>
            <a:r>
              <a:rPr lang="en-US" dirty="0" smtClean="0"/>
              <a:t>-producing staphylococci.</a:t>
            </a:r>
          </a:p>
          <a:p>
            <a:pPr marL="0" indent="0" algn="just">
              <a:buNone/>
            </a:pPr>
            <a:r>
              <a:rPr lang="en-US" dirty="0" smtClean="0"/>
              <a:t>15. </a:t>
            </a:r>
            <a:r>
              <a:rPr lang="en-US" b="1" dirty="0" err="1" smtClean="0"/>
              <a:t>Rifamycins</a:t>
            </a:r>
            <a:r>
              <a:rPr lang="en-US" dirty="0" smtClean="0"/>
              <a:t> are bactericidal and are especially effective against gram-positive bacteria, including mycobacteria. </a:t>
            </a:r>
            <a:endParaRPr lang="en-US" dirty="0"/>
          </a:p>
        </p:txBody>
      </p:sp>
    </p:spTree>
    <p:extLst>
      <p:ext uri="{BB962C8B-B14F-4D97-AF65-F5344CB8AC3E}">
        <p14:creationId xmlns:p14="http://schemas.microsoft.com/office/powerpoint/2010/main" val="369541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ANTIFUNGAL DRUGS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514350" indent="-514350">
              <a:buAutoNum type="arabicPeriod"/>
            </a:pPr>
            <a:r>
              <a:rPr lang="en-US" b="1" dirty="0" err="1" smtClean="0"/>
              <a:t>Polynese</a:t>
            </a:r>
            <a:r>
              <a:rPr lang="en-US" b="1" dirty="0" smtClean="0"/>
              <a:t>, such as </a:t>
            </a:r>
            <a:r>
              <a:rPr lang="en-US" b="1" dirty="0" err="1" smtClean="0"/>
              <a:t>nystatin</a:t>
            </a:r>
            <a:r>
              <a:rPr lang="en-US" b="1" dirty="0" smtClean="0"/>
              <a:t> and amphotericin B</a:t>
            </a:r>
            <a:r>
              <a:rPr lang="en-US" dirty="0" smtClean="0"/>
              <a:t>, combine with plasma membrane sterols and are fungicidal.</a:t>
            </a:r>
          </a:p>
          <a:p>
            <a:pPr marL="514350" indent="-514350">
              <a:buAutoNum type="arabicPeriod"/>
            </a:pPr>
            <a:r>
              <a:rPr lang="en-US" b="1" dirty="0" err="1" smtClean="0"/>
              <a:t>Imidazoles</a:t>
            </a:r>
            <a:r>
              <a:rPr lang="en-US" dirty="0" smtClean="0"/>
              <a:t> interfere with sterol synthesis and are used to treat cutaneous and systemic mycosis. </a:t>
            </a:r>
            <a:r>
              <a:rPr lang="en-US" b="1" dirty="0" smtClean="0"/>
              <a:t>(</a:t>
            </a:r>
            <a:r>
              <a:rPr lang="en-US" b="1" dirty="0" err="1" smtClean="0"/>
              <a:t>clotrimazole</a:t>
            </a:r>
            <a:r>
              <a:rPr lang="en-US" b="1" dirty="0" smtClean="0"/>
              <a:t>, </a:t>
            </a:r>
            <a:r>
              <a:rPr lang="en-US" b="1" dirty="0" err="1" smtClean="0"/>
              <a:t>miconazole</a:t>
            </a:r>
            <a:r>
              <a:rPr lang="en-US" b="1" dirty="0" smtClean="0"/>
              <a:t>, and ketoconazole).</a:t>
            </a:r>
          </a:p>
          <a:p>
            <a:pPr marL="514350" indent="-514350">
              <a:buAutoNum type="arabicPeriod"/>
            </a:pPr>
            <a:r>
              <a:rPr lang="en-US" b="1" dirty="0" err="1" smtClean="0"/>
              <a:t>Griseofulvin</a:t>
            </a:r>
            <a:r>
              <a:rPr lang="en-US" dirty="0" smtClean="0"/>
              <a:t> interferes with </a:t>
            </a:r>
            <a:r>
              <a:rPr lang="en-US" dirty="0" err="1" smtClean="0"/>
              <a:t>eucaryotic</a:t>
            </a:r>
            <a:r>
              <a:rPr lang="en-US" dirty="0" smtClean="0"/>
              <a:t> cell division and used primarily to treat skin infections caused by fungi.</a:t>
            </a:r>
          </a:p>
          <a:p>
            <a:pPr marL="514350" indent="-514350">
              <a:buAutoNum type="arabicPeriod"/>
            </a:pPr>
            <a:r>
              <a:rPr lang="en-US" dirty="0" smtClean="0"/>
              <a:t>Other antifungal drugs like </a:t>
            </a:r>
            <a:r>
              <a:rPr lang="en-US" b="1" dirty="0" err="1" smtClean="0"/>
              <a:t>Tolnaftate</a:t>
            </a:r>
            <a:r>
              <a:rPr lang="en-US" dirty="0" smtClean="0"/>
              <a:t> is a common alternative to </a:t>
            </a:r>
            <a:r>
              <a:rPr lang="en-US" dirty="0" err="1" smtClean="0"/>
              <a:t>miconazole</a:t>
            </a:r>
            <a:r>
              <a:rPr lang="en-US" dirty="0" smtClean="0"/>
              <a:t> as a topical agent for the treatment of athlete’s foot. Its mechanism of action is not known.</a:t>
            </a:r>
            <a:endParaRPr lang="en-US" dirty="0"/>
          </a:p>
        </p:txBody>
      </p:sp>
    </p:spTree>
    <p:extLst>
      <p:ext uri="{BB962C8B-B14F-4D97-AF65-F5344CB8AC3E}">
        <p14:creationId xmlns:p14="http://schemas.microsoft.com/office/powerpoint/2010/main" val="1106404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ANTIVIRAL DRUGS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514350" indent="-514350">
              <a:buAutoNum type="arabicPeriod"/>
            </a:pPr>
            <a:r>
              <a:rPr lang="en-US" b="1" dirty="0" smtClean="0"/>
              <a:t>Amandine</a:t>
            </a:r>
            <a:r>
              <a:rPr lang="en-US" dirty="0" smtClean="0"/>
              <a:t>  blocks penetration or </a:t>
            </a:r>
            <a:r>
              <a:rPr lang="en-US" dirty="0" err="1" smtClean="0"/>
              <a:t>uncoating</a:t>
            </a:r>
            <a:r>
              <a:rPr lang="en-US" dirty="0" smtClean="0"/>
              <a:t> of influenza A virus.</a:t>
            </a:r>
          </a:p>
          <a:p>
            <a:pPr marL="514350" indent="-514350">
              <a:buAutoNum type="arabicPeriod"/>
            </a:pPr>
            <a:r>
              <a:rPr lang="en-US" b="1" dirty="0" smtClean="0"/>
              <a:t>Purine and pyrimidine analogs include ribavirin, acyclovir, </a:t>
            </a:r>
            <a:r>
              <a:rPr lang="en-US" b="1" dirty="0" err="1" smtClean="0"/>
              <a:t>ganciclovirm</a:t>
            </a:r>
            <a:r>
              <a:rPr lang="en-US" b="1" dirty="0" smtClean="0"/>
              <a:t> </a:t>
            </a:r>
            <a:r>
              <a:rPr lang="en-US" b="1" dirty="0" err="1" smtClean="0"/>
              <a:t>azidothymidine</a:t>
            </a:r>
            <a:r>
              <a:rPr lang="en-US" b="1" dirty="0" smtClean="0"/>
              <a:t> (AZT), </a:t>
            </a:r>
            <a:r>
              <a:rPr lang="en-US" b="1" dirty="0" err="1" smtClean="0"/>
              <a:t>idoxuridine</a:t>
            </a:r>
            <a:r>
              <a:rPr lang="en-US" b="1" dirty="0" smtClean="0"/>
              <a:t>, </a:t>
            </a:r>
            <a:r>
              <a:rPr lang="en-US" b="1" dirty="0" err="1" smtClean="0"/>
              <a:t>trifluridine</a:t>
            </a:r>
            <a:r>
              <a:rPr lang="en-US" b="1" dirty="0" smtClean="0"/>
              <a:t>, </a:t>
            </a:r>
            <a:r>
              <a:rPr lang="en-US" b="1" dirty="0" err="1" smtClean="0"/>
              <a:t>vidarabine</a:t>
            </a:r>
            <a:r>
              <a:rPr lang="en-US" b="1" dirty="0" smtClean="0"/>
              <a:t>.</a:t>
            </a:r>
          </a:p>
          <a:p>
            <a:pPr marL="514350" indent="-514350">
              <a:buAutoNum type="arabicPeriod"/>
            </a:pPr>
            <a:r>
              <a:rPr lang="en-US" b="1" dirty="0" smtClean="0"/>
              <a:t>Interferon</a:t>
            </a:r>
            <a:r>
              <a:rPr lang="en-US" dirty="0" smtClean="0"/>
              <a:t> inhibits cell infection by viruses.</a:t>
            </a:r>
            <a:endParaRPr lang="en-US" dirty="0"/>
          </a:p>
        </p:txBody>
      </p:sp>
    </p:spTree>
    <p:extLst>
      <p:ext uri="{BB962C8B-B14F-4D97-AF65-F5344CB8AC3E}">
        <p14:creationId xmlns:p14="http://schemas.microsoft.com/office/powerpoint/2010/main" val="1126020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20.20</a:t>
            </a:r>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79828" y="-983683"/>
            <a:ext cx="6691850" cy="903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358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TESTS FOR MICROBIAL SUSCEPTIBILITY TO CHEMOTHEARAPEUTIC AGENTS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buFont typeface="Wingdings" pitchFamily="2" charset="2"/>
              <a:buChar char="Ø"/>
            </a:pPr>
            <a:r>
              <a:rPr lang="en-US" dirty="0" smtClean="0"/>
              <a:t>These tests are used to determine the </a:t>
            </a:r>
            <a:r>
              <a:rPr lang="en-US" dirty="0" err="1" smtClean="0"/>
              <a:t>degre</a:t>
            </a:r>
            <a:r>
              <a:rPr lang="en-US" dirty="0" smtClean="0"/>
              <a:t> of susceptibility of different microorganisms to </a:t>
            </a:r>
            <a:r>
              <a:rPr lang="en-US" dirty="0" err="1" smtClean="0"/>
              <a:t>chemothrapeutic</a:t>
            </a:r>
            <a:r>
              <a:rPr lang="en-US" dirty="0" smtClean="0"/>
              <a:t> agents.</a:t>
            </a:r>
          </a:p>
          <a:p>
            <a:pPr>
              <a:buFont typeface="Wingdings" pitchFamily="2" charset="2"/>
              <a:buChar char="Ø"/>
            </a:pPr>
            <a:r>
              <a:rPr lang="en-US" dirty="0" smtClean="0"/>
              <a:t>They help to determine which chemotherapeutic agent is most likely to combat a specific pathogen.</a:t>
            </a:r>
          </a:p>
          <a:p>
            <a:pPr>
              <a:buFont typeface="Wingdings" pitchFamily="2" charset="2"/>
              <a:buChar char="Ø"/>
            </a:pPr>
            <a:r>
              <a:rPr lang="en-US" dirty="0" smtClean="0"/>
              <a:t>These tests are used when susceptibility cannot be predicted or when drug resistance arises.</a:t>
            </a:r>
            <a:endParaRPr lang="en-US" dirty="0"/>
          </a:p>
        </p:txBody>
      </p:sp>
    </p:spTree>
    <p:extLst>
      <p:ext uri="{BB962C8B-B14F-4D97-AF65-F5344CB8AC3E}">
        <p14:creationId xmlns:p14="http://schemas.microsoft.com/office/powerpoint/2010/main" val="2410335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None/>
            </a:pPr>
            <a:r>
              <a:rPr lang="en-US" dirty="0" smtClean="0"/>
              <a:t>A-Disk-diffusion method</a:t>
            </a:r>
          </a:p>
          <a:p>
            <a:pPr marL="514350" indent="-514350">
              <a:buAutoNum type="arabicPeriod"/>
            </a:pPr>
            <a:r>
              <a:rPr lang="en-US" dirty="0" smtClean="0"/>
              <a:t>In this test, also known as the Kirby-Bauer test, a bacterial culture is inoculated on an agar medium, and filter-paper disks impregnated with chemotherapeutic agents are </a:t>
            </a:r>
            <a:r>
              <a:rPr lang="en-US" dirty="0" err="1" smtClean="0"/>
              <a:t>overlayed</a:t>
            </a:r>
            <a:r>
              <a:rPr lang="en-US" dirty="0" smtClean="0"/>
              <a:t> on the culture.</a:t>
            </a:r>
          </a:p>
          <a:p>
            <a:pPr marL="514350" indent="-514350">
              <a:buAutoNum type="arabicPeriod"/>
            </a:pPr>
            <a:r>
              <a:rPr lang="en-US" dirty="0" smtClean="0"/>
              <a:t>After incubation, the absence of microbial growth around a disk is called a zone of inhibition.</a:t>
            </a:r>
          </a:p>
          <a:p>
            <a:pPr marL="514350" indent="-514350">
              <a:buAutoNum type="arabicPeriod"/>
            </a:pPr>
            <a:r>
              <a:rPr lang="en-US" dirty="0" smtClean="0"/>
              <a:t>The diameter of the zone of inhibition, when compared with a standardized reference table, is used to determine whether the organism is sensitive, intermediate, or resistant to the drug.</a:t>
            </a:r>
          </a:p>
          <a:p>
            <a:pPr marL="0" indent="0">
              <a:buNone/>
            </a:pPr>
            <a:endParaRPr lang="en-US" dirty="0"/>
          </a:p>
        </p:txBody>
      </p:sp>
    </p:spTree>
    <p:extLst>
      <p:ext uri="{BB962C8B-B14F-4D97-AF65-F5344CB8AC3E}">
        <p14:creationId xmlns:p14="http://schemas.microsoft.com/office/powerpoint/2010/main" val="4060154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20.21</a:t>
            </a:r>
            <a:endParaRPr lang="en-US"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60648"/>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199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n-US" dirty="0" smtClean="0"/>
              <a:t>B- Broth Dilution Test</a:t>
            </a:r>
          </a:p>
          <a:p>
            <a:pPr marL="514350" indent="-514350">
              <a:buAutoNum type="arabicPeriod"/>
            </a:pPr>
            <a:r>
              <a:rPr lang="en-US" dirty="0" smtClean="0"/>
              <a:t>In the broth dilution test, the microorganism is grown in liquid media containing different concentrations of a chemotherapeutic agent.</a:t>
            </a:r>
          </a:p>
          <a:p>
            <a:pPr marL="514350" indent="-514350">
              <a:buAutoNum type="arabicPeriod"/>
            </a:pPr>
            <a:r>
              <a:rPr lang="en-US" dirty="0" smtClean="0"/>
              <a:t>The minimum inhibitory concentration (MIC) is the lowest concentration of chemotherapeutic agent capable of preventing microbial growth.</a:t>
            </a:r>
          </a:p>
          <a:p>
            <a:pPr marL="514350" indent="-514350">
              <a:buAutoNum type="arabicPeriod"/>
            </a:pPr>
            <a:r>
              <a:rPr lang="en-US" dirty="0" smtClean="0"/>
              <a:t>The lowest concentration of chemotherapeutic agent that kills bacteria is called the minimum bactericidal concentration (MBC).</a:t>
            </a:r>
            <a:endParaRPr lang="en-US" dirty="0"/>
          </a:p>
        </p:txBody>
      </p:sp>
    </p:spTree>
    <p:extLst>
      <p:ext uri="{BB962C8B-B14F-4D97-AF65-F5344CB8AC3E}">
        <p14:creationId xmlns:p14="http://schemas.microsoft.com/office/powerpoint/2010/main" val="4240194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20.22</a:t>
            </a:r>
            <a:endParaRPr lang="en-US"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241443" y="-841122"/>
            <a:ext cx="6691850" cy="867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887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EFFECTIVENES OF CHEMOTHERAPEUTIC AGENTS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buNone/>
            </a:pPr>
            <a:r>
              <a:rPr lang="en-US" dirty="0" smtClean="0"/>
              <a:t>A- Drug Resistance</a:t>
            </a:r>
          </a:p>
          <a:p>
            <a:pPr marL="514350" indent="-514350">
              <a:buAutoNum type="arabicPeriod"/>
            </a:pPr>
            <a:r>
              <a:rPr lang="en-US" dirty="0" smtClean="0"/>
              <a:t>Drug resistance refers to the ability of microorganism to resist the antimicrobial effects of a chemotherapeutic agent.</a:t>
            </a:r>
          </a:p>
          <a:p>
            <a:pPr marL="514350" indent="-514350">
              <a:buAutoNum type="arabicPeriod"/>
            </a:pPr>
            <a:r>
              <a:rPr lang="en-US" dirty="0" smtClean="0"/>
              <a:t>Resistance may be due to enzymatic destruction of a drug or cellular or metabolic changes at target areas.</a:t>
            </a:r>
          </a:p>
          <a:p>
            <a:pPr marL="514350" indent="-514350">
              <a:buAutoNum type="arabicPeriod"/>
            </a:pPr>
            <a:r>
              <a:rPr lang="en-US" dirty="0" smtClean="0"/>
              <a:t>Hereditary drug resistance is carried by plasmids called resistance (R) factors.</a:t>
            </a:r>
          </a:p>
          <a:p>
            <a:pPr marL="514350" indent="-514350">
              <a:buAutoNum type="arabicPeriod"/>
            </a:pPr>
            <a:r>
              <a:rPr lang="en-US" dirty="0" smtClean="0"/>
              <a:t>Resistance can be minimized by the discriminate use of drugs in appropriate concentrations and dosages.</a:t>
            </a:r>
          </a:p>
          <a:p>
            <a:pPr marL="0" indent="0">
              <a:buNone/>
            </a:pPr>
            <a:r>
              <a:rPr lang="en-US" dirty="0" smtClean="0"/>
              <a:t>Hereditary drug resistance is often carried by extra-chromosomal genetic elements called plasmids. Some plasmids, including those called resistance (R) factors can be transferred between bacterial cells in a population and between different but closely related bacterial populations.</a:t>
            </a:r>
            <a:endParaRPr lang="en-US" dirty="0"/>
          </a:p>
        </p:txBody>
      </p:sp>
    </p:spTree>
    <p:extLst>
      <p:ext uri="{BB962C8B-B14F-4D97-AF65-F5344CB8AC3E}">
        <p14:creationId xmlns:p14="http://schemas.microsoft.com/office/powerpoint/2010/main" val="129612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Historical Development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514350" indent="-514350">
              <a:buAutoNum type="arabicPeriod"/>
            </a:pPr>
            <a:r>
              <a:rPr lang="en-US" dirty="0" smtClean="0"/>
              <a:t>The first chemotherapeutic agent, discovered by Paul Ehrlich, was </a:t>
            </a:r>
            <a:r>
              <a:rPr lang="en-US" dirty="0" err="1" smtClean="0"/>
              <a:t>salvarsan</a:t>
            </a:r>
            <a:r>
              <a:rPr lang="en-US" dirty="0" smtClean="0"/>
              <a:t>, used  to treat syphilis.</a:t>
            </a:r>
          </a:p>
          <a:p>
            <a:pPr marL="514350" indent="-514350">
              <a:buAutoNum type="arabicPeriod"/>
            </a:pPr>
            <a:r>
              <a:rPr lang="en-US" dirty="0" smtClean="0"/>
              <a:t>Sulfa drugs came into prominence in the late 1930s.</a:t>
            </a:r>
          </a:p>
          <a:p>
            <a:pPr marL="514350" indent="-514350">
              <a:buAutoNum type="arabicPeriod"/>
            </a:pPr>
            <a:r>
              <a:rPr lang="en-US" dirty="0" smtClean="0"/>
              <a:t>Alexander Fleming discovered the first antibiotic, penicillin, in 1929; its first clinical trials were done in 1940.</a:t>
            </a:r>
          </a:p>
          <a:p>
            <a:pPr marL="514350" indent="-514350">
              <a:buAutoNum type="arabicPeriod"/>
            </a:pPr>
            <a:r>
              <a:rPr lang="en-US" dirty="0" smtClean="0"/>
              <a:t>Antibiotics are produced by species of </a:t>
            </a:r>
            <a:r>
              <a:rPr lang="en-US" i="1" dirty="0" smtClean="0"/>
              <a:t>Streptomyces, Bacillus, </a:t>
            </a:r>
            <a:r>
              <a:rPr lang="en-US" i="1" dirty="0" err="1" smtClean="0"/>
              <a:t>Penicillium</a:t>
            </a:r>
            <a:r>
              <a:rPr lang="en-US" i="1" dirty="0" smtClean="0"/>
              <a:t>, and </a:t>
            </a:r>
            <a:r>
              <a:rPr lang="en-US" i="1" dirty="0" err="1" smtClean="0"/>
              <a:t>Cephalosporium</a:t>
            </a:r>
            <a:r>
              <a:rPr lang="en-US" dirty="0" smtClean="0"/>
              <a:t>.</a:t>
            </a:r>
            <a:endParaRPr lang="en-US" dirty="0"/>
          </a:p>
        </p:txBody>
      </p:sp>
    </p:spTree>
    <p:extLst>
      <p:ext uri="{BB962C8B-B14F-4D97-AF65-F5344CB8AC3E}">
        <p14:creationId xmlns:p14="http://schemas.microsoft.com/office/powerpoint/2010/main" val="3134619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indent="0">
              <a:buNone/>
            </a:pPr>
            <a:r>
              <a:rPr lang="en-US" b="1" dirty="0" smtClean="0"/>
              <a:t>B- Effects of Combinations of Drugs</a:t>
            </a:r>
          </a:p>
          <a:p>
            <a:pPr marL="0" indent="0">
              <a:buNone/>
            </a:pPr>
            <a:r>
              <a:rPr lang="en-US" b="1" dirty="0" smtClean="0"/>
              <a:t>1. Combinations of drugs may be used to minimize the development of resistant strains, to employ a synergistic effect, to provide therapy prior to diagnosis, and to use small concentrations of each drug to lessen toxicity.</a:t>
            </a:r>
          </a:p>
          <a:p>
            <a:pPr marL="0" indent="0">
              <a:buNone/>
            </a:pPr>
            <a:r>
              <a:rPr lang="en-US" b="1" dirty="0" smtClean="0"/>
              <a:t>2. Some combinations of drugs are synergistic—they are more effective when taken </a:t>
            </a:r>
            <a:r>
              <a:rPr lang="en-US" b="1" dirty="0" err="1" smtClean="0"/>
              <a:t>togather</a:t>
            </a:r>
            <a:r>
              <a:rPr lang="en-US" b="1" dirty="0" smtClean="0"/>
              <a:t>. (example: penicillin and streptomycin in treatment of endocarditis; damage to bacterial cell walls by penicillin makes it easier for </a:t>
            </a:r>
            <a:r>
              <a:rPr lang="en-US" b="1" dirty="0" err="1" smtClean="0"/>
              <a:t>sreptomycin</a:t>
            </a:r>
            <a:r>
              <a:rPr lang="en-US" b="1" dirty="0" smtClean="0"/>
              <a:t> to enter).</a:t>
            </a:r>
          </a:p>
          <a:p>
            <a:pPr marL="0" indent="0">
              <a:buNone/>
            </a:pPr>
            <a:r>
              <a:rPr lang="en-US" b="1" dirty="0" smtClean="0"/>
              <a:t>3. Some combinations of drugs are antagonistic– when taken </a:t>
            </a:r>
            <a:r>
              <a:rPr lang="en-US" b="1" dirty="0" err="1" smtClean="0"/>
              <a:t>togather</a:t>
            </a:r>
            <a:r>
              <a:rPr lang="en-US" b="1" dirty="0" smtClean="0"/>
              <a:t>, both drugs become less effective than when taken alone. (example: tetracycline interferes with the action of penicillin).</a:t>
            </a:r>
          </a:p>
          <a:p>
            <a:pPr marL="0" indent="0">
              <a:buNone/>
            </a:pPr>
            <a:r>
              <a:rPr lang="en-US" b="1" dirty="0" smtClean="0"/>
              <a:t>Generally combinations of antimicrobial drugs should be used for the following purposes:</a:t>
            </a:r>
          </a:p>
          <a:p>
            <a:pPr marL="514350" indent="-514350">
              <a:buAutoNum type="arabicPeriod"/>
            </a:pPr>
            <a:r>
              <a:rPr lang="en-US" b="1" dirty="0" smtClean="0"/>
              <a:t>To prevent or minimize the emergence of resistant strains.</a:t>
            </a:r>
          </a:p>
          <a:p>
            <a:pPr marL="514350" indent="-514350">
              <a:buAutoNum type="arabicPeriod"/>
            </a:pPr>
            <a:r>
              <a:rPr lang="en-US" b="1" dirty="0" smtClean="0"/>
              <a:t>To take advantage of the synergistic effect.</a:t>
            </a:r>
          </a:p>
          <a:p>
            <a:pPr marL="514350" indent="-514350">
              <a:buAutoNum type="arabicPeriod"/>
            </a:pPr>
            <a:r>
              <a:rPr lang="en-US" b="1" dirty="0" smtClean="0"/>
              <a:t>To provide optimal therapy in life-threating situations before a diagnosis can be establishes with certainty.</a:t>
            </a:r>
          </a:p>
          <a:p>
            <a:pPr marL="514350" indent="-514350">
              <a:buAutoNum type="arabicPeriod"/>
            </a:pPr>
            <a:r>
              <a:rPr lang="en-US" b="1" dirty="0" smtClean="0"/>
              <a:t>To lessen the toxicity of individual drugs by reducing the dosage of each in combination.</a:t>
            </a:r>
            <a:endParaRPr lang="en-US" b="1" dirty="0"/>
          </a:p>
        </p:txBody>
      </p:sp>
    </p:spTree>
    <p:extLst>
      <p:ext uri="{BB962C8B-B14F-4D97-AF65-F5344CB8AC3E}">
        <p14:creationId xmlns:p14="http://schemas.microsoft.com/office/powerpoint/2010/main" val="441458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48680"/>
            <a:ext cx="8229600" cy="5577483"/>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endParaRPr lang="en-US" sz="9600" dirty="0" smtClean="0">
              <a:latin typeface="Algerian" pitchFamily="82" charset="0"/>
            </a:endParaRPr>
          </a:p>
          <a:p>
            <a:pPr marL="0" indent="0" algn="ctr">
              <a:buNone/>
            </a:pPr>
            <a:r>
              <a:rPr lang="en-US" sz="9600" dirty="0" smtClean="0">
                <a:latin typeface="Algerian" pitchFamily="82" charset="0"/>
              </a:rPr>
              <a:t>Thank You</a:t>
            </a:r>
            <a:endParaRPr lang="en-US" sz="9600" dirty="0">
              <a:latin typeface="Algerian" pitchFamily="82" charset="0"/>
            </a:endParaRPr>
          </a:p>
        </p:txBody>
      </p:sp>
    </p:spTree>
    <p:extLst>
      <p:ext uri="{BB962C8B-B14F-4D97-AF65-F5344CB8AC3E}">
        <p14:creationId xmlns:p14="http://schemas.microsoft.com/office/powerpoint/2010/main" val="336185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Representative Sources of Antibiotics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7980898"/>
              </p:ext>
            </p:extLst>
          </p:nvPr>
        </p:nvGraphicFramePr>
        <p:xfrm>
          <a:off x="395536" y="1052736"/>
          <a:ext cx="8229600" cy="53238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MICROORGANISM</a:t>
                      </a:r>
                      <a:endParaRPr lang="en-US" dirty="0"/>
                    </a:p>
                  </a:txBody>
                  <a:tcPr/>
                </a:tc>
                <a:tc>
                  <a:txBody>
                    <a:bodyPr/>
                    <a:lstStyle/>
                    <a:p>
                      <a:r>
                        <a:rPr lang="en-US" dirty="0" smtClean="0"/>
                        <a:t>ANTIBIOTIC</a:t>
                      </a:r>
                      <a:endParaRPr lang="en-US" dirty="0"/>
                    </a:p>
                  </a:txBody>
                  <a:tcPr/>
                </a:tc>
              </a:tr>
              <a:tr h="370840">
                <a:tc gridSpan="2">
                  <a:txBody>
                    <a:bodyPr/>
                    <a:lstStyle/>
                    <a:p>
                      <a:pPr algn="ctr"/>
                      <a:r>
                        <a:rPr lang="en-US" b="1" dirty="0" smtClean="0"/>
                        <a:t>Gram Positive</a:t>
                      </a:r>
                      <a:r>
                        <a:rPr lang="en-US" b="1" baseline="0" dirty="0" smtClean="0"/>
                        <a:t> Rods</a:t>
                      </a:r>
                      <a:endParaRPr lang="en-US" b="1" dirty="0"/>
                    </a:p>
                  </a:txBody>
                  <a:tcPr/>
                </a:tc>
                <a:tc hMerge="1">
                  <a:txBody>
                    <a:bodyPr/>
                    <a:lstStyle/>
                    <a:p>
                      <a:endParaRPr lang="en-US"/>
                    </a:p>
                  </a:txBody>
                  <a:tcPr/>
                </a:tc>
              </a:tr>
              <a:tr h="370840">
                <a:tc>
                  <a:txBody>
                    <a:bodyPr/>
                    <a:lstStyle/>
                    <a:p>
                      <a:r>
                        <a:rPr lang="en-US" i="1" dirty="0" smtClean="0"/>
                        <a:t>Bacillus </a:t>
                      </a:r>
                      <a:r>
                        <a:rPr lang="en-US" i="1" dirty="0" err="1" smtClean="0"/>
                        <a:t>subtilis</a:t>
                      </a:r>
                      <a:endParaRPr lang="en-US" i="1" dirty="0" smtClean="0"/>
                    </a:p>
                    <a:p>
                      <a:r>
                        <a:rPr lang="en-US" i="1" dirty="0" smtClean="0"/>
                        <a:t>Bacillus </a:t>
                      </a:r>
                      <a:r>
                        <a:rPr lang="en-US" i="1" dirty="0" err="1" smtClean="0"/>
                        <a:t>polymyxa</a:t>
                      </a:r>
                      <a:endParaRPr lang="en-US" i="1" dirty="0"/>
                    </a:p>
                  </a:txBody>
                  <a:tcPr>
                    <a:lnR w="12700" cap="flat" cmpd="sng" algn="ctr">
                      <a:solidFill>
                        <a:schemeClr val="tx1"/>
                      </a:solidFill>
                      <a:prstDash val="solid"/>
                      <a:round/>
                      <a:headEnd type="none" w="med" len="med"/>
                      <a:tailEnd type="none" w="med" len="med"/>
                    </a:lnR>
                  </a:tcPr>
                </a:tc>
                <a:tc>
                  <a:txBody>
                    <a:bodyPr/>
                    <a:lstStyle/>
                    <a:p>
                      <a:r>
                        <a:rPr lang="en-US" dirty="0" smtClean="0"/>
                        <a:t>Bacitracin </a:t>
                      </a:r>
                    </a:p>
                    <a:p>
                      <a:r>
                        <a:rPr lang="en-US" dirty="0" err="1" smtClean="0"/>
                        <a:t>polymyxin</a:t>
                      </a:r>
                      <a:endParaRPr lang="en-US" dirty="0"/>
                    </a:p>
                  </a:txBody>
                  <a:tcPr>
                    <a:lnL w="12700" cap="flat" cmpd="sng" algn="ctr">
                      <a:solidFill>
                        <a:schemeClr val="tx1"/>
                      </a:solidFill>
                      <a:prstDash val="solid"/>
                      <a:round/>
                      <a:headEnd type="none" w="med" len="med"/>
                      <a:tailEnd type="none" w="med" len="med"/>
                    </a:lnL>
                  </a:tcPr>
                </a:tc>
              </a:tr>
              <a:tr h="370840">
                <a:tc gridSpan="2">
                  <a:txBody>
                    <a:bodyPr/>
                    <a:lstStyle/>
                    <a:p>
                      <a:pPr algn="ctr"/>
                      <a:r>
                        <a:rPr lang="en-US" b="1" dirty="0" err="1" smtClean="0"/>
                        <a:t>Actinomycetes</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i="1" dirty="0" smtClean="0"/>
                        <a:t>Streptomyces </a:t>
                      </a:r>
                      <a:r>
                        <a:rPr lang="en-US" i="1" dirty="0" err="1" smtClean="0"/>
                        <a:t>nodosus</a:t>
                      </a:r>
                      <a:endParaRPr lang="en-US" i="1" dirty="0" smtClean="0"/>
                    </a:p>
                    <a:p>
                      <a:r>
                        <a:rPr lang="en-US" i="1" dirty="0" smtClean="0"/>
                        <a:t>Streptomyces </a:t>
                      </a:r>
                      <a:r>
                        <a:rPr lang="en-US" i="1" dirty="0" err="1" smtClean="0"/>
                        <a:t>venezuelae</a:t>
                      </a:r>
                      <a:endParaRPr lang="en-US" i="1" dirty="0" smtClean="0"/>
                    </a:p>
                    <a:p>
                      <a:r>
                        <a:rPr lang="en-US" i="1" dirty="0" smtClean="0"/>
                        <a:t>Streptomyces </a:t>
                      </a:r>
                      <a:r>
                        <a:rPr lang="en-US" i="1" dirty="0" err="1" smtClean="0"/>
                        <a:t>aureofaciens</a:t>
                      </a:r>
                      <a:endParaRPr lang="en-US" i="1" dirty="0" smtClean="0"/>
                    </a:p>
                    <a:p>
                      <a:endParaRPr lang="en-US" i="1" dirty="0" smtClean="0"/>
                    </a:p>
                    <a:p>
                      <a:r>
                        <a:rPr lang="en-US" i="1" dirty="0" smtClean="0"/>
                        <a:t>Streptomyces </a:t>
                      </a:r>
                      <a:r>
                        <a:rPr lang="en-US" i="1" dirty="0" err="1" smtClean="0"/>
                        <a:t>erythraeus</a:t>
                      </a:r>
                      <a:endParaRPr lang="en-US" i="1" dirty="0" smtClean="0"/>
                    </a:p>
                    <a:p>
                      <a:r>
                        <a:rPr lang="en-US" i="1" dirty="0" smtClean="0"/>
                        <a:t>Streptomyces </a:t>
                      </a:r>
                      <a:r>
                        <a:rPr lang="en-US" i="1" dirty="0" err="1" smtClean="0"/>
                        <a:t>fradiae</a:t>
                      </a:r>
                      <a:r>
                        <a:rPr lang="en-US" i="1" dirty="0" smtClean="0"/>
                        <a:t> </a:t>
                      </a:r>
                    </a:p>
                    <a:p>
                      <a:r>
                        <a:rPr lang="en-US" i="1" dirty="0" smtClean="0"/>
                        <a:t>Streptomyces </a:t>
                      </a:r>
                      <a:r>
                        <a:rPr lang="en-US" i="1" dirty="0" err="1" smtClean="0"/>
                        <a:t>noursei</a:t>
                      </a:r>
                      <a:endParaRPr lang="en-US" i="1" dirty="0" smtClean="0"/>
                    </a:p>
                    <a:p>
                      <a:r>
                        <a:rPr lang="en-US" i="1" dirty="0" smtClean="0"/>
                        <a:t>Streptomyces  </a:t>
                      </a:r>
                      <a:r>
                        <a:rPr lang="en-US" i="1" dirty="0" err="1" smtClean="0"/>
                        <a:t>griseus</a:t>
                      </a:r>
                      <a:endParaRPr lang="en-US" i="1" dirty="0"/>
                    </a:p>
                  </a:txBody>
                  <a:tcPr>
                    <a:lnR w="12700" cap="flat" cmpd="sng" algn="ctr">
                      <a:solidFill>
                        <a:schemeClr val="tx1"/>
                      </a:solidFill>
                      <a:prstDash val="solid"/>
                      <a:round/>
                      <a:headEnd type="none" w="med" len="med"/>
                      <a:tailEnd type="none" w="med" len="med"/>
                    </a:lnR>
                  </a:tcPr>
                </a:tc>
                <a:tc>
                  <a:txBody>
                    <a:bodyPr/>
                    <a:lstStyle/>
                    <a:p>
                      <a:r>
                        <a:rPr lang="en-US" dirty="0" smtClean="0"/>
                        <a:t>Amphotericin B</a:t>
                      </a:r>
                    </a:p>
                    <a:p>
                      <a:r>
                        <a:rPr lang="en-US" dirty="0" smtClean="0"/>
                        <a:t>Chloramphenicol </a:t>
                      </a:r>
                    </a:p>
                    <a:p>
                      <a:r>
                        <a:rPr lang="en-US" dirty="0" smtClean="0"/>
                        <a:t>Chlortetracycline (</a:t>
                      </a:r>
                      <a:r>
                        <a:rPr lang="en-US" dirty="0" err="1" smtClean="0"/>
                        <a:t>Aureomycin</a:t>
                      </a:r>
                      <a:r>
                        <a:rPr lang="en-US" dirty="0" smtClean="0"/>
                        <a:t>) and tetracycline</a:t>
                      </a:r>
                    </a:p>
                    <a:p>
                      <a:r>
                        <a:rPr lang="en-US" dirty="0" smtClean="0"/>
                        <a:t>Erythromycin </a:t>
                      </a:r>
                    </a:p>
                    <a:p>
                      <a:r>
                        <a:rPr lang="en-US" dirty="0" smtClean="0"/>
                        <a:t>Neomycin </a:t>
                      </a:r>
                    </a:p>
                    <a:p>
                      <a:r>
                        <a:rPr lang="en-US" dirty="0" err="1" smtClean="0"/>
                        <a:t>Nystatin</a:t>
                      </a:r>
                      <a:r>
                        <a:rPr lang="en-US" dirty="0" smtClean="0"/>
                        <a:t> </a:t>
                      </a:r>
                    </a:p>
                    <a:p>
                      <a:r>
                        <a:rPr lang="en-US" dirty="0" smtClean="0"/>
                        <a:t>Streptomycin</a:t>
                      </a:r>
                      <a:r>
                        <a:rPr lang="en-US" baseline="0" dirty="0" smtClean="0"/>
                        <a:t> </a:t>
                      </a:r>
                      <a:endParaRPr lang="en-US" dirty="0"/>
                    </a:p>
                  </a:txBody>
                  <a:tcPr>
                    <a:lnL w="12700" cap="flat" cmpd="sng" algn="ctr">
                      <a:solidFill>
                        <a:schemeClr val="tx1"/>
                      </a:solidFill>
                      <a:prstDash val="solid"/>
                      <a:round/>
                      <a:headEnd type="none" w="med" len="med"/>
                      <a:tailEnd type="none" w="med" len="med"/>
                    </a:lnL>
                  </a:tcPr>
                </a:tc>
              </a:tr>
              <a:tr h="370840">
                <a:tc gridSpan="2">
                  <a:txBody>
                    <a:bodyPr/>
                    <a:lstStyle/>
                    <a:p>
                      <a:pPr algn="ctr"/>
                      <a:r>
                        <a:rPr lang="en-US" b="1" dirty="0" smtClean="0"/>
                        <a:t>Fungi </a:t>
                      </a:r>
                      <a:endParaRPr lang="en-US" b="1" dirty="0"/>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i="1" dirty="0" err="1" smtClean="0"/>
                        <a:t>Cephalosporium</a:t>
                      </a:r>
                      <a:r>
                        <a:rPr lang="en-US" i="1" dirty="0" smtClean="0"/>
                        <a:t> </a:t>
                      </a:r>
                    </a:p>
                    <a:p>
                      <a:r>
                        <a:rPr lang="en-US" i="1" dirty="0" err="1" smtClean="0"/>
                        <a:t>Penicillium</a:t>
                      </a:r>
                      <a:r>
                        <a:rPr lang="en-US" i="1" dirty="0" smtClean="0"/>
                        <a:t> </a:t>
                      </a:r>
                      <a:r>
                        <a:rPr lang="en-US" i="1" dirty="0" err="1" smtClean="0"/>
                        <a:t>griseofulvum</a:t>
                      </a:r>
                      <a:endParaRPr lang="en-US" i="1" dirty="0" smtClean="0"/>
                    </a:p>
                    <a:p>
                      <a:r>
                        <a:rPr lang="en-US" i="1" dirty="0" err="1" smtClean="0"/>
                        <a:t>Penicillium</a:t>
                      </a:r>
                      <a:r>
                        <a:rPr lang="en-US" i="1" dirty="0" smtClean="0"/>
                        <a:t> </a:t>
                      </a:r>
                      <a:r>
                        <a:rPr lang="en-US" i="1" dirty="0" err="1" smtClean="0"/>
                        <a:t>notatum</a:t>
                      </a:r>
                      <a:endParaRPr lang="en-US" i="1" dirty="0"/>
                    </a:p>
                  </a:txBody>
                  <a:tcPr>
                    <a:lnR w="12700" cap="flat" cmpd="sng" algn="ctr">
                      <a:solidFill>
                        <a:schemeClr val="tx1"/>
                      </a:solidFill>
                      <a:prstDash val="solid"/>
                      <a:round/>
                      <a:headEnd type="none" w="med" len="med"/>
                      <a:tailEnd type="none" w="med" len="med"/>
                    </a:lnR>
                  </a:tcPr>
                </a:tc>
                <a:tc>
                  <a:txBody>
                    <a:bodyPr/>
                    <a:lstStyle/>
                    <a:p>
                      <a:r>
                        <a:rPr lang="en-US" dirty="0" err="1" smtClean="0"/>
                        <a:t>Cephalothin</a:t>
                      </a:r>
                      <a:r>
                        <a:rPr lang="en-US" dirty="0" smtClean="0"/>
                        <a:t> </a:t>
                      </a:r>
                    </a:p>
                    <a:p>
                      <a:r>
                        <a:rPr lang="en-US" dirty="0" err="1" smtClean="0"/>
                        <a:t>Griseofulvin</a:t>
                      </a:r>
                      <a:r>
                        <a:rPr lang="en-US" dirty="0" smtClean="0"/>
                        <a:t> </a:t>
                      </a:r>
                    </a:p>
                    <a:p>
                      <a:r>
                        <a:rPr lang="en-US" dirty="0" smtClean="0"/>
                        <a:t>Penicillin </a:t>
                      </a:r>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1192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US" dirty="0" smtClean="0"/>
              <a:t>Criteria for Evaluating Antimicrobial Drugs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514350" indent="-514350" algn="just">
              <a:buAutoNum type="arabicPeriod"/>
            </a:pPr>
            <a:r>
              <a:rPr lang="en-US" b="1" dirty="0" smtClean="0">
                <a:solidFill>
                  <a:srgbClr val="00B0F0"/>
                </a:solidFill>
              </a:rPr>
              <a:t>The drug should demonstrate selective toxicity</a:t>
            </a:r>
            <a:r>
              <a:rPr lang="en-US" dirty="0" smtClean="0"/>
              <a:t>. This means that, at the optimum concentration, the drug should be toxic for the microorganism but not for the host. In practice, some toxicity or side-effects are often considered acceptable.</a:t>
            </a:r>
          </a:p>
          <a:p>
            <a:pPr marL="514350" indent="-514350" algn="just">
              <a:buAutoNum type="arabicPeriod"/>
            </a:pPr>
            <a:r>
              <a:rPr lang="en-US" b="1" dirty="0" smtClean="0">
                <a:solidFill>
                  <a:srgbClr val="00B0F0"/>
                </a:solidFill>
              </a:rPr>
              <a:t>The drug should not produce hypersensitivity (allergy) in most hosts</a:t>
            </a:r>
            <a:r>
              <a:rPr lang="en-US" dirty="0" smtClean="0"/>
              <a:t>. Allergic reactions, which are produced by the immune system, are not the same as toxicity. Penicillin, for example, sometimes causes allergic reactions but is one of the least toxic antibiotics for humans.</a:t>
            </a:r>
          </a:p>
          <a:p>
            <a:pPr marL="514350" indent="-514350">
              <a:buAutoNum type="arabicPeriod"/>
            </a:pPr>
            <a:endParaRPr lang="en-US" dirty="0"/>
          </a:p>
        </p:txBody>
      </p:sp>
    </p:spTree>
    <p:extLst>
      <p:ext uri="{BB962C8B-B14F-4D97-AF65-F5344CB8AC3E}">
        <p14:creationId xmlns:p14="http://schemas.microsoft.com/office/powerpoint/2010/main" val="192163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lgn="just">
              <a:buNone/>
            </a:pPr>
            <a:r>
              <a:rPr lang="en-US" dirty="0" smtClean="0"/>
              <a:t>3. </a:t>
            </a:r>
            <a:r>
              <a:rPr lang="en-US" b="1" dirty="0" smtClean="0">
                <a:solidFill>
                  <a:srgbClr val="00B0F0"/>
                </a:solidFill>
              </a:rPr>
              <a:t>A drug must be soluble in body fluids so that it can rapidly penetrate body tissues.</a:t>
            </a:r>
          </a:p>
          <a:p>
            <a:pPr marL="0" indent="0" algn="just">
              <a:buNone/>
            </a:pPr>
            <a:r>
              <a:rPr lang="en-US" dirty="0" smtClean="0"/>
              <a:t>The rates at which the drug is broken down and excreted from the body must be low enough that the drug remains in the infected body tissue long enough to exert its effects. Certain antibiotics are especially valuable because they penetrate into the brain. Other drugs penetrate into bacteria-containing macrophages, concentrate in the urine, or have similar advantages.</a:t>
            </a:r>
          </a:p>
          <a:p>
            <a:pPr marL="0" indent="0" algn="just">
              <a:buNone/>
            </a:pPr>
            <a:r>
              <a:rPr lang="en-US" dirty="0" smtClean="0"/>
              <a:t>4. </a:t>
            </a:r>
            <a:r>
              <a:rPr lang="en-US" b="1" dirty="0" smtClean="0">
                <a:solidFill>
                  <a:srgbClr val="00B0F0"/>
                </a:solidFill>
              </a:rPr>
              <a:t>Microorganisms should not readily become resistant to the drug.</a:t>
            </a:r>
            <a:r>
              <a:rPr lang="en-US" b="1" dirty="0">
                <a:solidFill>
                  <a:srgbClr val="00B0F0"/>
                </a:solidFill>
              </a:rPr>
              <a:t> </a:t>
            </a:r>
            <a:endParaRPr lang="en-US" b="1" dirty="0" smtClean="0">
              <a:solidFill>
                <a:srgbClr val="00B0F0"/>
              </a:solidFill>
            </a:endParaRPr>
          </a:p>
        </p:txBody>
      </p:sp>
    </p:spTree>
    <p:extLst>
      <p:ext uri="{BB962C8B-B14F-4D97-AF65-F5344CB8AC3E}">
        <p14:creationId xmlns:p14="http://schemas.microsoft.com/office/powerpoint/2010/main" val="2311130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Spectrum of Activity</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514350" indent="-514350">
              <a:buAutoNum type="arabicPeriod"/>
            </a:pPr>
            <a:r>
              <a:rPr lang="en-US" dirty="0" smtClean="0"/>
              <a:t>Antibacterial drugs affect many targets in a </a:t>
            </a:r>
            <a:r>
              <a:rPr lang="en-US" dirty="0" smtClean="0"/>
              <a:t>prokaryotic </a:t>
            </a:r>
            <a:r>
              <a:rPr lang="en-US" dirty="0" smtClean="0"/>
              <a:t>cell.</a:t>
            </a:r>
          </a:p>
          <a:p>
            <a:pPr marL="514350" indent="-514350">
              <a:buAutoNum type="arabicPeriod"/>
            </a:pPr>
            <a:r>
              <a:rPr lang="en-US" dirty="0" smtClean="0"/>
              <a:t>Fungal, protozoan, and helminthic infections are more difficult to treat because these organisms have </a:t>
            </a:r>
            <a:r>
              <a:rPr lang="en-US" dirty="0" smtClean="0"/>
              <a:t>eukaryotic </a:t>
            </a:r>
            <a:r>
              <a:rPr lang="en-US" dirty="0" smtClean="0"/>
              <a:t>cells.</a:t>
            </a:r>
          </a:p>
          <a:p>
            <a:pPr marL="514350" indent="-514350">
              <a:buAutoNum type="arabicPeriod"/>
            </a:pPr>
            <a:r>
              <a:rPr lang="en-US" dirty="0" smtClean="0"/>
              <a:t>Narrow spectrum drugs affect only a select group of microbes –gram-positive cells, for example.</a:t>
            </a:r>
          </a:p>
          <a:p>
            <a:pPr marL="514350" indent="-514350">
              <a:buAutoNum type="arabicPeriod"/>
            </a:pPr>
            <a:r>
              <a:rPr lang="en-US" dirty="0" smtClean="0"/>
              <a:t>Broad spectrum drugs affect a large number of microbes.</a:t>
            </a:r>
          </a:p>
          <a:p>
            <a:pPr marL="514350" indent="-514350">
              <a:buAutoNum type="arabicPeriod"/>
            </a:pPr>
            <a:r>
              <a:rPr lang="en-US" dirty="0" smtClean="0"/>
              <a:t>Antimicrobial agents should not cause excessive harm to the normal flora.</a:t>
            </a:r>
          </a:p>
          <a:p>
            <a:pPr marL="514350" indent="-514350">
              <a:buAutoNum type="arabicPeriod"/>
            </a:pPr>
            <a:r>
              <a:rPr lang="en-US" dirty="0" err="1" smtClean="0"/>
              <a:t>Superinfections</a:t>
            </a:r>
            <a:r>
              <a:rPr lang="en-US" dirty="0" smtClean="0"/>
              <a:t> occur when a pathogen develops resistance to the drug being used or when normally resistant flora multiply excessively, like the excessive growth of </a:t>
            </a:r>
            <a:r>
              <a:rPr lang="en-US" i="1" dirty="0" smtClean="0"/>
              <a:t>Candida </a:t>
            </a:r>
            <a:r>
              <a:rPr lang="en-US" i="1" dirty="0" err="1" smtClean="0"/>
              <a:t>albicans</a:t>
            </a:r>
            <a:r>
              <a:rPr lang="en-US" i="1" dirty="0" smtClean="0"/>
              <a:t> </a:t>
            </a:r>
            <a:r>
              <a:rPr lang="en-US" dirty="0" smtClean="0"/>
              <a:t>.</a:t>
            </a:r>
            <a:endParaRPr lang="en-US" dirty="0"/>
          </a:p>
        </p:txBody>
      </p:sp>
    </p:spTree>
    <p:extLst>
      <p:ext uri="{BB962C8B-B14F-4D97-AF65-F5344CB8AC3E}">
        <p14:creationId xmlns:p14="http://schemas.microsoft.com/office/powerpoint/2010/main" val="186505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Action of Antimicrobial Drugs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514350" indent="-514350">
              <a:buAutoNum type="arabicPeriod"/>
            </a:pPr>
            <a:r>
              <a:rPr lang="en-US" dirty="0" smtClean="0"/>
              <a:t>General action is either by directly killing microorganisms (bactericidal) or by inhibition of growth (bacteriostatic).</a:t>
            </a:r>
          </a:p>
          <a:p>
            <a:pPr marL="514350" indent="-514350">
              <a:buAutoNum type="arabicPeriod"/>
            </a:pPr>
            <a:r>
              <a:rPr lang="en-US" dirty="0" smtClean="0"/>
              <a:t>Some agents, such as penicillin, inhibit cell wall synthesis in bacteria.</a:t>
            </a:r>
          </a:p>
          <a:p>
            <a:pPr marL="514350" indent="-514350">
              <a:buAutoNum type="arabicPeriod"/>
            </a:pPr>
            <a:r>
              <a:rPr lang="en-US" dirty="0" smtClean="0"/>
              <a:t>Other agents, such as chloramphenicol, erythromycin, </a:t>
            </a:r>
            <a:r>
              <a:rPr lang="en-US" dirty="0" err="1" smtClean="0"/>
              <a:t>tetracyclines</a:t>
            </a:r>
            <a:r>
              <a:rPr lang="en-US" dirty="0" smtClean="0"/>
              <a:t>, and streptomycin, inhibit protein synthesis by acting on 70S ribosomes.</a:t>
            </a:r>
          </a:p>
          <a:p>
            <a:pPr marL="514350" indent="-514350">
              <a:buAutoNum type="arabicPeriod"/>
            </a:pPr>
            <a:r>
              <a:rPr lang="en-US" dirty="0" smtClean="0"/>
              <a:t>Agents such as </a:t>
            </a:r>
            <a:r>
              <a:rPr lang="en-US" dirty="0" err="1" smtClean="0"/>
              <a:t>polymyxin</a:t>
            </a:r>
            <a:r>
              <a:rPr lang="en-US" dirty="0" smtClean="0"/>
              <a:t> B, cause injury to plasma membranes.</a:t>
            </a:r>
          </a:p>
          <a:p>
            <a:pPr marL="514350" indent="-514350">
              <a:buAutoNum type="arabicPeriod"/>
            </a:pPr>
            <a:r>
              <a:rPr lang="en-US" dirty="0" err="1" smtClean="0"/>
              <a:t>Rifamycin</a:t>
            </a:r>
            <a:r>
              <a:rPr lang="en-US" dirty="0" smtClean="0"/>
              <a:t>, </a:t>
            </a:r>
            <a:r>
              <a:rPr lang="en-US" dirty="0" err="1" smtClean="0"/>
              <a:t>nalidixic</a:t>
            </a:r>
            <a:r>
              <a:rPr lang="en-US" dirty="0" smtClean="0"/>
              <a:t> acid, and trimethoprim inhibit nucleic acid synthesis.</a:t>
            </a:r>
          </a:p>
          <a:p>
            <a:pPr marL="514350" indent="-514350">
              <a:buAutoNum type="arabicPeriod"/>
            </a:pPr>
            <a:r>
              <a:rPr lang="en-US" dirty="0" smtClean="0"/>
              <a:t>Agents such as sulfanilamide act as antimetabolites by competitively inhibiting enzyme activity.</a:t>
            </a:r>
          </a:p>
        </p:txBody>
      </p:sp>
    </p:spTree>
    <p:extLst>
      <p:ext uri="{BB962C8B-B14F-4D97-AF65-F5344CB8AC3E}">
        <p14:creationId xmlns:p14="http://schemas.microsoft.com/office/powerpoint/2010/main" val="184630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20.2</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0"/>
            <a:ext cx="878497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153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1786</Words>
  <Application>Microsoft Office PowerPoint</Application>
  <PresentationFormat>On-screen Show (4:3)</PresentationFormat>
  <Paragraphs>142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ANTIMICROBIAL DRUGS</vt:lpstr>
      <vt:lpstr>Introduction</vt:lpstr>
      <vt:lpstr>Historical Development</vt:lpstr>
      <vt:lpstr>Representative Sources of Antibiotics</vt:lpstr>
      <vt:lpstr>Criteria for Evaluating Antimicrobial Drugs</vt:lpstr>
      <vt:lpstr>PowerPoint Presentation</vt:lpstr>
      <vt:lpstr>Spectrum of Activity</vt:lpstr>
      <vt:lpstr>Action of Antimicrobial Drugs</vt:lpstr>
      <vt:lpstr>Figure 20.2</vt:lpstr>
      <vt:lpstr>Modes of Action</vt:lpstr>
      <vt:lpstr>PowerPoint Presentation</vt:lpstr>
      <vt:lpstr>PowerPoint Presentation</vt:lpstr>
      <vt:lpstr>PowerPoint Presentation</vt:lpstr>
      <vt:lpstr>Inhibition of Enzymatic Activity</vt:lpstr>
      <vt:lpstr>PowerPoint Presentation</vt:lpstr>
      <vt:lpstr>Survey of Commonly Used Antimicrobial Drugs</vt:lpstr>
      <vt:lpstr>PowerPoint Presentation</vt:lpstr>
      <vt:lpstr>PowerPoint Presentation</vt:lpstr>
      <vt:lpstr>PowerPoint Presentation</vt:lpstr>
      <vt:lpstr>PowerPoint Presentation</vt:lpstr>
      <vt:lpstr>ANTIFUNGAL DRUGS</vt:lpstr>
      <vt:lpstr>ANTIVIRAL DRUGS</vt:lpstr>
      <vt:lpstr>Figure 20.20</vt:lpstr>
      <vt:lpstr>TESTS FOR MICROBIAL SUSCEPTIBILITY TO CHEMOTHEARAPEUTIC AGENTS</vt:lpstr>
      <vt:lpstr>PowerPoint Presentation</vt:lpstr>
      <vt:lpstr>Figure 20.21</vt:lpstr>
      <vt:lpstr>PowerPoint Presentation</vt:lpstr>
      <vt:lpstr>Figure 20.22</vt:lpstr>
      <vt:lpstr>EFFECTIVENES OF CHEMOTHERAPEUTIC AGENTS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ANTIMICROBIAL DRUGS</dc:title>
  <dc:creator>van</dc:creator>
  <cp:lastModifiedBy>van</cp:lastModifiedBy>
  <cp:revision>61</cp:revision>
  <dcterms:created xsi:type="dcterms:W3CDTF">2016-12-05T17:31:09Z</dcterms:created>
  <dcterms:modified xsi:type="dcterms:W3CDTF">2017-01-06T21:07:30Z</dcterms:modified>
</cp:coreProperties>
</file>